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56" r:id="rId3"/>
    <p:sldId id="257" r:id="rId4"/>
    <p:sldId id="276" r:id="rId5"/>
    <p:sldId id="275" r:id="rId6"/>
    <p:sldId id="277" r:id="rId7"/>
    <p:sldId id="278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60" r:id="rId19"/>
  </p:sldIdLst>
  <p:sldSz cx="12192000" cy="6858000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 autoAdjust="0"/>
    <p:restoredTop sz="96517" autoAdjust="0"/>
  </p:normalViewPr>
  <p:slideViewPr>
    <p:cSldViewPr snapToGrid="0">
      <p:cViewPr varScale="1">
        <p:scale>
          <a:sx n="94" d="100"/>
          <a:sy n="94" d="100"/>
        </p:scale>
        <p:origin x="96" y="552"/>
      </p:cViewPr>
      <p:guideLst/>
    </p:cSldViewPr>
  </p:slideViewPr>
  <p:outlineViewPr>
    <p:cViewPr>
      <p:scale>
        <a:sx n="33" d="100"/>
        <a:sy n="33" d="100"/>
      </p:scale>
      <p:origin x="0" y="-2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4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2ED620A6-9108-4B5F-AB7C-E5EBB3288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21A7305-9E40-48EF-8895-F2880E681F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C8AE11C-85E2-4E99-91A0-FF826DBB3E7D}" type="datetimeFigureOut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D92EDE9C-AED8-4840-894E-641994A64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B463DB08-399B-4552-AA47-5E08BC5ED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0002F3-634C-4D1D-9648-999907119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0118E59-A301-4F2C-806E-8CED808B8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AB1FF4B-E7DD-447A-BFF7-F04E5A8C715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iakép helye 1">
            <a:extLst>
              <a:ext uri="{FF2B5EF4-FFF2-40B4-BE49-F238E27FC236}">
                <a16:creationId xmlns:a16="http://schemas.microsoft.com/office/drawing/2014/main" id="{41E0F828-0C83-47EC-8F67-4964ABA2C9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Jegyzetek helye 2">
            <a:extLst>
              <a:ext uri="{FF2B5EF4-FFF2-40B4-BE49-F238E27FC236}">
                <a16:creationId xmlns:a16="http://schemas.microsoft.com/office/drawing/2014/main" id="{A03F12D4-FBA8-4585-B631-AB245C32A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 dirty="0"/>
              <a:t>Képzeletbeli bank netbank alkalmazása. </a:t>
            </a:r>
          </a:p>
          <a:p>
            <a:pPr eaLnBrk="1" hangingPunct="1">
              <a:spcBef>
                <a:spcPct val="0"/>
              </a:spcBef>
            </a:pPr>
            <a:r>
              <a:rPr lang="hu-HU" altLang="hu-HU" dirty="0"/>
              <a:t>Frontend: React</a:t>
            </a:r>
          </a:p>
          <a:p>
            <a:pPr eaLnBrk="1" hangingPunct="1">
              <a:spcBef>
                <a:spcPct val="0"/>
              </a:spcBef>
            </a:pPr>
            <a:r>
              <a:rPr lang="hu-HU" altLang="hu-HU" dirty="0"/>
              <a:t>Backend: Slim4</a:t>
            </a:r>
          </a:p>
        </p:txBody>
      </p:sp>
      <p:sp>
        <p:nvSpPr>
          <p:cNvPr id="4100" name="Dia számának helye 3">
            <a:extLst>
              <a:ext uri="{FF2B5EF4-FFF2-40B4-BE49-F238E27FC236}">
                <a16:creationId xmlns:a16="http://schemas.microsoft.com/office/drawing/2014/main" id="{8B832F13-5729-49FA-9AE7-08BAE654E3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6617435-466B-458E-A039-FDF82F2FB187}" type="slidenum">
              <a:rPr lang="hu-HU" altLang="hu-H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első menüpont az „egyenleg lekérdezés”.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369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Forrásszámla kiválasztása  + űrlap kitöltése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13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689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Feltörés – kamat nincs, vagy kevesebb - banki kondíciók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7111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Automatikus banki utalási költségek és számlavezetési díjak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729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bank havonta készíti el a bankszámlakivonatokat</a:t>
            </a:r>
          </a:p>
          <a:p>
            <a:r>
              <a:rPr lang="hu-HU" dirty="0"/>
              <a:t>PDF formátum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21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Kiválasztás után módosítás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215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113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256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iakép helye 1">
            <a:extLst>
              <a:ext uri="{FF2B5EF4-FFF2-40B4-BE49-F238E27FC236}">
                <a16:creationId xmlns:a16="http://schemas.microsoft.com/office/drawing/2014/main" id="{8054A128-2591-4730-8A20-4FFA96B03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Jegyzetek helye 2">
            <a:extLst>
              <a:ext uri="{FF2B5EF4-FFF2-40B4-BE49-F238E27FC236}">
                <a16:creationId xmlns:a16="http://schemas.microsoft.com/office/drawing/2014/main" id="{B30887FE-6C6F-488B-8E73-238AFFA09F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 dirty="0"/>
              <a:t>Bejelentkezés nélkül is elérhető általános funkciók</a:t>
            </a:r>
          </a:p>
          <a:p>
            <a:pPr eaLnBrk="1" hangingPunct="1">
              <a:spcBef>
                <a:spcPct val="0"/>
              </a:spcBef>
            </a:pPr>
            <a:r>
              <a:rPr lang="hu-HU" altLang="hu-HU" dirty="0"/>
              <a:t>Bejelentkezéshez kötött netes bankolási lehetőségek</a:t>
            </a:r>
          </a:p>
        </p:txBody>
      </p:sp>
      <p:sp>
        <p:nvSpPr>
          <p:cNvPr id="6148" name="Dia számának helye 3">
            <a:extLst>
              <a:ext uri="{FF2B5EF4-FFF2-40B4-BE49-F238E27FC236}">
                <a16:creationId xmlns:a16="http://schemas.microsoft.com/office/drawing/2014/main" id="{511F8072-4716-477C-9B81-C7C0BB974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B7A6011-A5DA-40CC-9F29-774AB97BBAD9}" type="slidenum">
              <a:rPr lang="hu-HU" altLang="hu-H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Sikeres bejelentkezés után netes bankolási lehetőségek</a:t>
            </a:r>
          </a:p>
          <a:p>
            <a:r>
              <a:rPr lang="hu-HU" dirty="0"/>
              <a:t>Mobilon,</a:t>
            </a:r>
            <a:r>
              <a:rPr lang="hu-HU" baseline="0" dirty="0"/>
              <a:t> t</a:t>
            </a:r>
            <a:r>
              <a:rPr lang="hu-HU" dirty="0"/>
              <a:t>ableten</a:t>
            </a:r>
            <a:r>
              <a:rPr lang="hu-HU" baseline="0" dirty="0"/>
              <a:t> más-más megjelenés</a:t>
            </a:r>
            <a:r>
              <a:rPr lang="hu-HU" dirty="0"/>
              <a:t>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519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682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1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Főmenüből bejelentkezés nélkül.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74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Szintén bejelentkezés nélkül érhető el a valuta- és deviza árfolyamok listája. </a:t>
            </a:r>
          </a:p>
          <a:p>
            <a:r>
              <a:rPr lang="hu-HU" dirty="0"/>
              <a:t>Az X Bank jelenleg 17 féle valutát kezel, és naponta frissíti az árfolyamokat.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Eltérő deviza - aktuális vételi és eladási árfolyamok figyelembe vételével konverzió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42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97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áttekintő képernyő és az ez után ismertetettek menüpontok is csak azonosítást követően érhetők el.</a:t>
            </a:r>
          </a:p>
          <a:p>
            <a:r>
              <a:rPr lang="hu-HU" dirty="0"/>
              <a:t>Bankszámláink adatai: számla típusa, a számlaszám, és az aktuális egyenlegek.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B1FF4B-E7DD-447A-BFF7-F04E5A8C7154}" type="slidenum">
              <a:rPr lang="hu-HU" smtClean="0"/>
              <a:pPr>
                <a:defRPr/>
              </a:pPr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9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3236FA-39D3-482A-A8D4-B4ECE0B49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6785A7-772F-43AF-A318-93D0061B9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A34F9C-60CF-4ED5-B7E1-11D258AC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736D6-A84C-4C2D-B769-999DC2D6CEDD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CDEA5C-41BF-47BD-AF3D-0FB12E0A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B51B6-BDC7-47DA-84C6-0D5D3A23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6F921-99F2-45A1-B068-D22F5C7EB9B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551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03FE-7385-4731-9E15-129626AB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C51DBE-B629-4ABE-8D05-0C171BE84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95A7A6-967B-4644-84A4-0A496C45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39EB7-EF29-4E52-A587-8FCBAFC72200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5CFFA0-EEB5-4745-8624-5B131F17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F81892-24E4-4DA8-8267-0BE6A52F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406EC-AB7A-4934-ACB2-5D5820A4DA99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602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80AA9A-9276-436E-B8C1-CF2E37F3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B4622E9-F546-4EDC-AC86-4B27808F7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A861E0-1FC7-4581-8B7C-159374F4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639D6-D8DA-4E7F-9627-3118E6E0D8D0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551EBA-16B4-4EA1-92C2-E471AD96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BAC039-3B2B-4882-A238-BF4CA6BF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C2D7A-D352-47D8-B494-B35E3884F879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03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8CDC68-29B4-4D91-B084-D4A607DF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2A729C-19E2-4615-BB9A-753653D66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7AAB2E-FEDC-40D2-A16F-DB44DB97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09D8A-9184-4F5F-95E2-BAB09DCE9500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47FEF4-5207-4475-BA9E-35331196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46E8CA-4A39-4C42-B3E5-EC0515F5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30FA3-5E6E-4439-94DD-E76B9765274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301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86E88-FD96-4556-B95F-473C9F17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12B766-46A3-456C-BB81-859F62D1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A3ECF31-D185-40CB-84BB-9FBCD4EB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B559B-4FD2-4FA4-A06B-76F9722070CD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AB46410-729C-498B-AF1F-9EA84866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9E9F759-1172-4C87-9497-72F7148A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03BCB-10A6-4EB6-881E-BE973944C87D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95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C28698-35C5-43B6-B043-C5917CB2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AC6949-0B7E-45DA-BA9E-12957603C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A0FC402-6C9A-4136-8BE4-45253FEF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C659CC34-9770-40A8-A374-6C23193C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90E10-E450-4E68-A2F7-96D37AB81514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51F7F8E2-9802-4C58-9757-0D18395E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B4FCACE4-2E76-4863-BD1F-B8E33914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26550-F315-4B75-AE62-ECE426C64B8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52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FB595C-74B5-4B6E-9BBF-0BF653C9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BDC0EC8-E2A3-4F66-969D-CB389362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836B9D1-F6B9-4354-8299-4CB5B974B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2E781A2-C3DC-43EA-9742-CD3B04F5C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FB9390-5D80-49C0-8A13-D118CFE9C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685346DA-2536-4995-9D4E-F0C9FC51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4E4C7-4E2D-414E-A812-3B6C7E38E0B9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8" name="Élőláb helye 4">
            <a:extLst>
              <a:ext uri="{FF2B5EF4-FFF2-40B4-BE49-F238E27FC236}">
                <a16:creationId xmlns:a16="http://schemas.microsoft.com/office/drawing/2014/main" id="{B35F6331-EDC7-4018-AA93-CA16F2C4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9" name="Dia számának helye 5">
            <a:extLst>
              <a:ext uri="{FF2B5EF4-FFF2-40B4-BE49-F238E27FC236}">
                <a16:creationId xmlns:a16="http://schemas.microsoft.com/office/drawing/2014/main" id="{33535B4A-344E-4BBD-8E55-21B596F6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3D951-F0A7-4B38-A716-07BA5422FF9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190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B4EE95-44AC-4A62-89E0-3216FB2E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3">
            <a:extLst>
              <a:ext uri="{FF2B5EF4-FFF2-40B4-BE49-F238E27FC236}">
                <a16:creationId xmlns:a16="http://schemas.microsoft.com/office/drawing/2014/main" id="{8ACF56B4-8C04-43EE-B4F2-392E811F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4F3DC-DC8B-412C-928F-6FE35E313A23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4" name="Élőláb helye 4">
            <a:extLst>
              <a:ext uri="{FF2B5EF4-FFF2-40B4-BE49-F238E27FC236}">
                <a16:creationId xmlns:a16="http://schemas.microsoft.com/office/drawing/2014/main" id="{207C62FE-C4BF-4166-A3F3-FE45215B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5" name="Dia számának helye 5">
            <a:extLst>
              <a:ext uri="{FF2B5EF4-FFF2-40B4-BE49-F238E27FC236}">
                <a16:creationId xmlns:a16="http://schemas.microsoft.com/office/drawing/2014/main" id="{7C04F590-8597-49D3-82DF-CAE53D87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06EBC-2D0F-45F8-9804-44A5C9EE9699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325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3">
            <a:extLst>
              <a:ext uri="{FF2B5EF4-FFF2-40B4-BE49-F238E27FC236}">
                <a16:creationId xmlns:a16="http://schemas.microsoft.com/office/drawing/2014/main" id="{7C1E6C82-2156-46A6-8B80-769BA837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6DC39-2319-4063-98BD-BB1F1F7B7C6E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3" name="Élőláb helye 4">
            <a:extLst>
              <a:ext uri="{FF2B5EF4-FFF2-40B4-BE49-F238E27FC236}">
                <a16:creationId xmlns:a16="http://schemas.microsoft.com/office/drawing/2014/main" id="{F2567A6D-61CB-4435-8542-EB1177AE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8A067E62-4EE9-41F8-A661-7B1ADDCE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4E851-AB0B-44DA-9F26-A90A0230A57D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804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C0F59-704B-48EA-A9FC-57576361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492349-D004-445F-A663-C316AB27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EDDB9F7-26F7-4D6F-A831-DD1B8F915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9310DD85-65D4-447E-BEBE-5549F21D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FE52A-C5DB-4CE6-A6BC-F80A861EDE74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EB260974-8282-490C-8445-24374ED5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409E956E-A55F-4AFD-A462-419AE129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2BB1B-B006-4384-A5D4-62EB10EB44D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543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74EBF2-6648-4925-B152-C8D9AEF9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34401BC-8F6F-40DC-A429-A72F12559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2D61BCE-E707-414C-9CFE-24B2AAE63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60A01FC5-F102-4BC7-BDC3-D6B4BD9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BB71D-1511-46A1-BBC0-0BE888D3AF87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0625B078-9020-423E-9E88-967809E5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FC1987ED-692B-4CB7-A7CE-1F363454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BB489-6AAB-4E64-B817-7805BC46D71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06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ím helye 1">
            <a:extLst>
              <a:ext uri="{FF2B5EF4-FFF2-40B4-BE49-F238E27FC236}">
                <a16:creationId xmlns:a16="http://schemas.microsoft.com/office/drawing/2014/main" id="{1F565892-2624-47DA-B3D6-B5ACCE25E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Szöveg helye 2">
            <a:extLst>
              <a:ext uri="{FF2B5EF4-FFF2-40B4-BE49-F238E27FC236}">
                <a16:creationId xmlns:a16="http://schemas.microsoft.com/office/drawing/2014/main" id="{F345EC07-480A-4D31-965D-F66628505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57FD1C-CDA0-4FAE-85CF-0A0B3C8D0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F61C3B-C334-40CF-A477-D60055EF917D}" type="datetime1">
              <a:rPr lang="hu-HU"/>
              <a:pPr>
                <a:defRPr/>
              </a:pPr>
              <a:t>2022. 05. 16.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C81A820-7B23-4EE7-A604-D77B47442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hu-HU"/>
              <a:t># /10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3682DB-0D3F-4542-82C9-A41916E36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AFB752-433E-4BE3-A909-8E69766FEEC8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Cím 21">
            <a:extLst>
              <a:ext uri="{FF2B5EF4-FFF2-40B4-BE49-F238E27FC236}">
                <a16:creationId xmlns:a16="http://schemas.microsoft.com/office/drawing/2014/main" id="{89B9D7D5-4C9D-4CAA-B7AE-D9FFAF6851C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hu-HU" altLang="hu-HU" dirty="0"/>
          </a:p>
        </p:txBody>
      </p:sp>
      <p:sp>
        <p:nvSpPr>
          <p:cNvPr id="3075" name="Alcím 22">
            <a:extLst>
              <a:ext uri="{FF2B5EF4-FFF2-40B4-BE49-F238E27FC236}">
                <a16:creationId xmlns:a16="http://schemas.microsoft.com/office/drawing/2014/main" id="{7708D0B7-3711-4362-B158-E7E07F239F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hu-HU" altLang="hu-HU"/>
          </a:p>
        </p:txBody>
      </p:sp>
      <p:pic>
        <p:nvPicPr>
          <p:cNvPr id="3076" name="Kép 3" descr="A képen állat látható&#10;&#10;Automatikusan generált leírás">
            <a:extLst>
              <a:ext uri="{FF2B5EF4-FFF2-40B4-BE49-F238E27FC236}">
                <a16:creationId xmlns:a16="http://schemas.microsoft.com/office/drawing/2014/main" id="{350B746D-4A37-4D87-8E39-63C972B2DBB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2047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D3AD369-AADF-4F4E-8F96-D293468B09D2}"/>
              </a:ext>
            </a:extLst>
          </p:cNvPr>
          <p:cNvGrpSpPr>
            <a:grpSpLocks/>
          </p:cNvGrpSpPr>
          <p:nvPr/>
        </p:nvGrpSpPr>
        <p:grpSpPr bwMode="auto">
          <a:xfrm>
            <a:off x="1338262" y="307975"/>
            <a:ext cx="9515475" cy="6403975"/>
            <a:chOff x="1524000" y="278781"/>
            <a:chExt cx="9515705" cy="6403879"/>
          </a:xfrm>
        </p:grpSpPr>
        <p:sp>
          <p:nvSpPr>
            <p:cNvPr id="5" name="Cím 1">
              <a:extLst>
                <a:ext uri="{FF2B5EF4-FFF2-40B4-BE49-F238E27FC236}">
                  <a16:creationId xmlns:a16="http://schemas.microsoft.com/office/drawing/2014/main" id="{C74B9770-7F71-45E3-8BF2-0DEFF9366967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278781"/>
              <a:ext cx="9144221" cy="612766"/>
            </a:xfrm>
            <a:prstGeom prst="rect">
              <a:avLst/>
            </a:prstGeom>
            <a:effectLst>
              <a:outerShdw blurRad="25400" dist="25400" dir="2700000" algn="tl" rotWithShape="0">
                <a:schemeClr val="tx1">
                  <a:alpha val="90000"/>
                </a:schemeClr>
              </a:outerShdw>
            </a:effectLst>
          </p:spPr>
          <p:txBody>
            <a:bodyPr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sz="1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Budapesti Műszaki Szakképzési Centrum Petrik Lajos </a:t>
              </a:r>
            </a:p>
            <a:p>
              <a:pPr fontAlgn="auto">
                <a:spcAft>
                  <a:spcPts val="0"/>
                </a:spcAft>
                <a:defRPr/>
              </a:pPr>
              <a:r>
                <a:rPr lang="hu-HU" sz="1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Két Tanítási Nyelvű Technikum</a:t>
              </a:r>
            </a:p>
          </p:txBody>
        </p:sp>
        <p:sp>
          <p:nvSpPr>
            <p:cNvPr id="6" name="Alcím 2">
              <a:extLst>
                <a:ext uri="{FF2B5EF4-FFF2-40B4-BE49-F238E27FC236}">
                  <a16:creationId xmlns:a16="http://schemas.microsoft.com/office/drawing/2014/main" id="{6D894F9D-4906-4307-A703-6CBC888014A3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729734"/>
              <a:ext cx="9144221" cy="1114408"/>
            </a:xfrm>
            <a:prstGeom prst="rect">
              <a:avLst/>
            </a:prstGeom>
            <a:effectLst>
              <a:outerShdw blurRad="38100" dist="38100" dir="2700000" algn="tl" rotWithShape="0">
                <a:schemeClr val="tx1">
                  <a:alpha val="90000"/>
                </a:schemeClr>
              </a:outerShdw>
            </a:effectLst>
          </p:spPr>
          <p:txBody>
            <a:bodyPr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sz="2600" dirty="0">
                  <a:solidFill>
                    <a:schemeClr val="bg1"/>
                  </a:solidFill>
                </a:rPr>
                <a:t>Szakképesítés megnevezése: </a:t>
              </a:r>
              <a:r>
                <a:rPr lang="hu-HU" sz="2600" b="1" dirty="0">
                  <a:solidFill>
                    <a:schemeClr val="bg1"/>
                  </a:solidFill>
                </a:rPr>
                <a:t>Webfejlesztő</a:t>
              </a:r>
              <a:br>
                <a:rPr lang="hu-HU" sz="2600" b="1" dirty="0">
                  <a:solidFill>
                    <a:schemeClr val="bg1"/>
                  </a:solidFill>
                </a:rPr>
              </a:br>
              <a:r>
                <a:rPr lang="hu-HU" sz="2600" dirty="0">
                  <a:solidFill>
                    <a:schemeClr val="bg1"/>
                  </a:solidFill>
                </a:rPr>
                <a:t>Képzés azonosítója: </a:t>
              </a:r>
              <a:r>
                <a:rPr lang="hu-HU" sz="2600" b="1" dirty="0">
                  <a:solidFill>
                    <a:schemeClr val="bg1"/>
                  </a:solidFill>
                </a:rPr>
                <a:t>06135001</a:t>
              </a:r>
              <a:br>
                <a:rPr lang="hu-HU" dirty="0">
                  <a:solidFill>
                    <a:schemeClr val="bg1"/>
                  </a:solidFill>
                </a:rPr>
              </a:br>
              <a:endParaRPr lang="hu-HU" dirty="0">
                <a:solidFill>
                  <a:schemeClr val="bg1"/>
                </a:solidFill>
              </a:endParaRPr>
            </a:p>
          </p:txBody>
        </p:sp>
        <p:sp>
          <p:nvSpPr>
            <p:cNvPr id="7" name="Alcím 2">
              <a:extLst>
                <a:ext uri="{FF2B5EF4-FFF2-40B4-BE49-F238E27FC236}">
                  <a16:creationId xmlns:a16="http://schemas.microsoft.com/office/drawing/2014/main" id="{C35E42C6-F2A1-48BF-9E0D-0FA6F218A5B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2948916"/>
              <a:ext cx="9144221" cy="614354"/>
            </a:xfrm>
            <a:prstGeom prst="rect">
              <a:avLst/>
            </a:prstGeom>
            <a:effectLst>
              <a:outerShdw blurRad="38100" dist="38100" dir="2700000" algn="tl" rotWithShape="0">
                <a:schemeClr val="tx1">
                  <a:alpha val="90000"/>
                </a:schemeClr>
              </a:outerShdw>
            </a:effectLst>
          </p:spPr>
          <p:txBody>
            <a:bodyPr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sz="32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VIZSGAREMEK</a:t>
              </a:r>
              <a:endParaRPr lang="hu-HU" sz="3200" dirty="0">
                <a:solidFill>
                  <a:schemeClr val="bg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" name="Alcím 2">
              <a:extLst>
                <a:ext uri="{FF2B5EF4-FFF2-40B4-BE49-F238E27FC236}">
                  <a16:creationId xmlns:a16="http://schemas.microsoft.com/office/drawing/2014/main" id="{5F0CA642-EED7-47A0-AC25-F1A2E57026A3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3739479"/>
              <a:ext cx="9144221" cy="558792"/>
            </a:xfrm>
            <a:prstGeom prst="rect">
              <a:avLst/>
            </a:prstGeom>
            <a:effectLst>
              <a:outerShdw blurRad="38100" dist="38100" dir="2700000" algn="tl" rotWithShape="0">
                <a:schemeClr val="tx1">
                  <a:alpha val="90000"/>
                </a:schemeClr>
              </a:outerShdw>
            </a:effectLst>
          </p:spPr>
          <p:txBody>
            <a:bodyPr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sz="3200" b="1" dirty="0">
                  <a:solidFill>
                    <a:schemeClr val="bg1"/>
                  </a:solidFill>
                </a:rPr>
                <a:t>X Bank - Netbank alkalmazás</a:t>
              </a:r>
            </a:p>
          </p:txBody>
        </p:sp>
        <p:sp>
          <p:nvSpPr>
            <p:cNvPr id="9" name="Alcím 2">
              <a:extLst>
                <a:ext uri="{FF2B5EF4-FFF2-40B4-BE49-F238E27FC236}">
                  <a16:creationId xmlns:a16="http://schemas.microsoft.com/office/drawing/2014/main" id="{95DD0342-1757-492C-8FC8-8E332FAE2C2E}"/>
                </a:ext>
              </a:extLst>
            </p:cNvPr>
            <p:cNvSpPr txBox="1">
              <a:spLocks/>
            </p:cNvSpPr>
            <p:nvPr/>
          </p:nvSpPr>
          <p:spPr>
            <a:xfrm>
              <a:off x="1704979" y="5257106"/>
              <a:ext cx="9334726" cy="744527"/>
            </a:xfrm>
            <a:prstGeom prst="rect">
              <a:avLst/>
            </a:prstGeom>
            <a:effectLst>
              <a:outerShdw blurRad="38100" dist="38100" dir="2700000" algn="tl" rotWithShape="0">
                <a:schemeClr val="tx1">
                  <a:alpha val="90000"/>
                </a:schemeClr>
              </a:outerShdw>
            </a:effectLst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sz="2000" dirty="0">
                  <a:solidFill>
                    <a:schemeClr val="bg1"/>
                  </a:solidFill>
                </a:rPr>
                <a:t>Témavezető: Czinkóczi Tamás és Halász Gábor	Készítette: Verovszki Tamás </a:t>
              </a:r>
            </a:p>
            <a:p>
              <a:pPr fontAlgn="auto">
                <a:spcAft>
                  <a:spcPts val="0"/>
                </a:spcAft>
                <a:defRPr/>
              </a:pPr>
              <a:r>
                <a:rPr lang="hu-HU" sz="2000" dirty="0">
                  <a:solidFill>
                    <a:schemeClr val="bg1"/>
                  </a:solidFill>
                </a:rPr>
                <a:t>					                 1/15WL </a:t>
              </a:r>
            </a:p>
          </p:txBody>
        </p:sp>
        <p:sp>
          <p:nvSpPr>
            <p:cNvPr id="10" name="Alcím 2">
              <a:extLst>
                <a:ext uri="{FF2B5EF4-FFF2-40B4-BE49-F238E27FC236}">
                  <a16:creationId xmlns:a16="http://schemas.microsoft.com/office/drawing/2014/main" id="{188C85E4-7531-4661-B5BB-8EFA25792D34}"/>
                </a:ext>
              </a:extLst>
            </p:cNvPr>
            <p:cNvSpPr txBox="1">
              <a:spLocks/>
            </p:cNvSpPr>
            <p:nvPr/>
          </p:nvSpPr>
          <p:spPr>
            <a:xfrm>
              <a:off x="1800232" y="6125456"/>
              <a:ext cx="9144221" cy="557204"/>
            </a:xfrm>
            <a:prstGeom prst="rect">
              <a:avLst/>
            </a:prstGeom>
            <a:effectLst>
              <a:outerShdw blurRad="38100" dist="38100" dir="2700000" algn="tl" rotWithShape="0">
                <a:schemeClr val="tx1">
                  <a:alpha val="90000"/>
                </a:schemeClr>
              </a:outerShdw>
            </a:effectLst>
          </p:spPr>
          <p:txBody>
            <a:bodyPr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hu-HU" b="1" dirty="0">
                  <a:solidFill>
                    <a:schemeClr val="bg1"/>
                  </a:solidFill>
                </a:rPr>
                <a:t>Budapest - 2022</a:t>
              </a:r>
            </a:p>
          </p:txBody>
        </p:sp>
      </p:grpSp>
      <p:sp>
        <p:nvSpPr>
          <p:cNvPr id="3078" name="Dia számának helye 23">
            <a:extLst>
              <a:ext uri="{FF2B5EF4-FFF2-40B4-BE49-F238E27FC236}">
                <a16:creationId xmlns:a16="http://schemas.microsoft.com/office/drawing/2014/main" id="{55E9AECA-8715-4719-B67B-5F22D36835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r>
              <a:rPr lang="hu-HU" altLang="hu-HU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08F4728-4B79-4CDE-B666-E3614D70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Egyenleg lekérdezés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87320"/>
            <a:ext cx="2900680" cy="3424238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Bankszámlák aktuális egyenlege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8" y="1058862"/>
            <a:ext cx="1439863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998D7C84-702C-444D-9343-3CAF4DD46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10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354A0B4-4AED-C11B-E362-570807BABF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r="34"/>
          <a:stretch/>
        </p:blipFill>
        <p:spPr>
          <a:xfrm>
            <a:off x="3027788" y="1177607"/>
            <a:ext cx="9011812" cy="4844098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BB45E9CE-4C9A-484F-81F2-7974084E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Egyszeri átutalás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280" y="2369503"/>
            <a:ext cx="2941320" cy="34290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Egyszeri átutalás indítása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Elmentett partneradatok használata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009" y="906463"/>
            <a:ext cx="1439862" cy="1439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E3A92ADC-0291-487B-80F1-EF3C518E4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11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EE477328-4D44-AF77-268A-2F7F391BF7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b="426"/>
          <a:stretch/>
        </p:blipFill>
        <p:spPr>
          <a:xfrm>
            <a:off x="152400" y="1429384"/>
            <a:ext cx="9111636" cy="4897757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23728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08F4728-4B79-4CDE-B666-E3614D70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3149" y="-793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Állandó megbízások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73656"/>
            <a:ext cx="3967480" cy="3424238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Állandó megbízások listája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Új állandó megbízás megadása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Meglévő megbízások módosítása, inaktiválása vagy törlése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8" y="1066159"/>
            <a:ext cx="1439863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2CF5DFC5-5510-49C9-AEC8-2913048305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1512AFD9-952A-746E-1930-2E0B45E974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/>
        </p:blipFill>
        <p:spPr>
          <a:xfrm>
            <a:off x="4157144" y="1481137"/>
            <a:ext cx="7882456" cy="4237038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11254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BB45E9CE-4C9A-484F-81F2-7974084E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Megtakarítások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960" y="2449196"/>
            <a:ext cx="3931920" cy="34290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Aktív megtakarítások megtekintése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Megtakarítások részletes adatai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Új betét lekötése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Lekötött betétek feltörése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89" y="1009334"/>
            <a:ext cx="1439862" cy="1439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33B74C39-E3F9-49A9-A2A0-5561F008B5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13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E63AAFF-400A-DFFB-CA37-3709F0CB326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224"/>
          <a:stretch/>
        </p:blipFill>
        <p:spPr>
          <a:xfrm>
            <a:off x="143563" y="1660049"/>
            <a:ext cx="8253390" cy="4436426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1178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08F4728-4B79-4CDE-B666-E3614D70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Számlatörténet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85770"/>
            <a:ext cx="3561080" cy="3424238"/>
          </a:xfrm>
        </p:spPr>
        <p:txBody>
          <a:bodyPr rtlCol="0">
            <a:normAutofit fontScale="925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Bankszámlán történt pénzmozgások 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áttekintése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Szűrési lehetőségek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Tranzakciók részletes adatai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08" y="1222216"/>
            <a:ext cx="1439863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F65B73DC-6F59-4018-8ECD-922746E177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14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30DE1923-ABCA-C5D6-1A93-C6CEDD49D6D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" b="372"/>
          <a:stretch/>
        </p:blipFill>
        <p:spPr>
          <a:xfrm>
            <a:off x="3689336" y="1355407"/>
            <a:ext cx="8350264" cy="4488498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1561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BB45E9CE-4C9A-484F-81F2-7974084E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Bankszámlakivonatok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4480" y="2734627"/>
            <a:ext cx="2865120" cy="34290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Havi kivonatok listázása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Kivonatok megtekintése, letöltése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09" y="1157604"/>
            <a:ext cx="1439862" cy="1439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C5B8FB58-E9F2-4ADA-AA2E-A4CE697F5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15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20E2D9F-155B-55C0-0B11-F218CBE2B8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" b="403"/>
          <a:stretch/>
        </p:blipFill>
        <p:spPr>
          <a:xfrm>
            <a:off x="152400" y="1446420"/>
            <a:ext cx="9030917" cy="4854368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265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08F4728-4B79-4CDE-B666-E3614D70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Bankkártyák kezelése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49539"/>
            <a:ext cx="3283336" cy="40894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Bankkártyáink adatainak a megtekintése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Vásárlási, készpénzfelvételi limitek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Kártya aktiválás - inaktiválás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36" y="1347845"/>
            <a:ext cx="1439863" cy="1029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A4FD8C9D-D005-4B3A-9AA6-0E56339BA6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16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AD4BC53-1BDC-8028-790D-0BDDE85D19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" b="504"/>
          <a:stretch/>
        </p:blipFill>
        <p:spPr>
          <a:xfrm>
            <a:off x="3428261" y="1347845"/>
            <a:ext cx="8611339" cy="4628833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27615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BB45E9CE-4C9A-484F-81F2-7974084E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-793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Kedvezményezettek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358" y="2032000"/>
            <a:ext cx="3606482" cy="516128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Partnerlista a gyorsabb űrlap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kitöltéshez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Gyakran használt partnerek mentése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Partneradatok módosítása / törlése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99" y="615454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6EEB7EE3-D1EB-4121-ABD2-3AB79A169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17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C911A6E-703A-41C6-CEF8-CBF79DE46F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353"/>
          <a:stretch/>
        </p:blipFill>
        <p:spPr>
          <a:xfrm>
            <a:off x="162560" y="1515454"/>
            <a:ext cx="8256889" cy="4438306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4238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EBC933D-71BF-405E-85ED-7F908097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23AD4B07-11F2-4BCE-8728-DD5361E67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r>
              <a:rPr lang="hu-HU" sz="7200" b="1" dirty="0">
                <a:latin typeface="+mn-lt"/>
                <a:ea typeface="+mn-ea"/>
                <a:cs typeface="+mn-cs"/>
              </a:rPr>
              <a:t>Köszönöm a figyelmet!</a:t>
            </a:r>
          </a:p>
        </p:txBody>
      </p:sp>
      <p:sp>
        <p:nvSpPr>
          <p:cNvPr id="5" name="Dia számának helye 23">
            <a:extLst>
              <a:ext uri="{FF2B5EF4-FFF2-40B4-BE49-F238E27FC236}">
                <a16:creationId xmlns:a16="http://schemas.microsoft.com/office/drawing/2014/main" id="{5FD0FED9-BB5C-4BBF-AD86-3B228BF590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cím 2">
            <a:extLst>
              <a:ext uri="{FF2B5EF4-FFF2-40B4-BE49-F238E27FC236}">
                <a16:creationId xmlns:a16="http://schemas.microsoft.com/office/drawing/2014/main" id="{EA935899-14AE-40C7-AB3D-2D0BCBCBFEC7}"/>
              </a:ext>
            </a:extLst>
          </p:cNvPr>
          <p:cNvSpPr txBox="1">
            <a:spLocks/>
          </p:cNvSpPr>
          <p:nvPr/>
        </p:nvSpPr>
        <p:spPr>
          <a:xfrm>
            <a:off x="360363" y="833438"/>
            <a:ext cx="6756400" cy="519112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400" b="1" dirty="0"/>
              <a:t>A </a:t>
            </a:r>
            <a:r>
              <a:rPr lang="en-US" sz="4400" b="1" dirty="0" err="1"/>
              <a:t>bemutató</a:t>
            </a:r>
            <a:r>
              <a:rPr lang="en-US" sz="4400" b="1" dirty="0"/>
              <a:t> </a:t>
            </a:r>
            <a:r>
              <a:rPr lang="en-US" sz="4400" b="1" dirty="0" err="1"/>
              <a:t>tartalma</a:t>
            </a:r>
            <a:r>
              <a:rPr lang="en-US" sz="4400" b="1" dirty="0"/>
              <a:t>: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36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/>
              <a:t>Az </a:t>
            </a:r>
            <a:r>
              <a:rPr lang="en-US" sz="3200" b="1" dirty="0" err="1"/>
              <a:t>alkalmazás</a:t>
            </a:r>
            <a:r>
              <a:rPr lang="en-US" sz="3200" b="1" dirty="0"/>
              <a:t> </a:t>
            </a:r>
            <a:r>
              <a:rPr lang="en-US" sz="3200" b="1" dirty="0" err="1"/>
              <a:t>szolgáltatásai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 err="1"/>
              <a:t>Biztonsági</a:t>
            </a:r>
            <a:r>
              <a:rPr lang="en-US" sz="3200" b="1" dirty="0"/>
              <a:t> </a:t>
            </a:r>
            <a:r>
              <a:rPr lang="en-US" sz="3200" b="1" dirty="0" err="1"/>
              <a:t>elemek</a:t>
            </a:r>
            <a:endParaRPr lang="hu-HU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 err="1"/>
              <a:t>Kényelmi</a:t>
            </a:r>
            <a:r>
              <a:rPr lang="en-US" sz="3200" b="1" dirty="0"/>
              <a:t> </a:t>
            </a:r>
            <a:r>
              <a:rPr lang="en-US" sz="3200" b="1" dirty="0" err="1"/>
              <a:t>funkciók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 err="1"/>
              <a:t>Általános</a:t>
            </a:r>
            <a:r>
              <a:rPr lang="en-US" sz="3200" b="1" dirty="0"/>
              <a:t> </a:t>
            </a:r>
            <a:r>
              <a:rPr lang="en-US" sz="3200" b="1" dirty="0" err="1"/>
              <a:t>információk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Net</a:t>
            </a:r>
            <a:r>
              <a:rPr lang="en-US" sz="3200" b="1" dirty="0"/>
              <a:t>bank </a:t>
            </a:r>
            <a:r>
              <a:rPr lang="en-US" sz="3200" b="1" dirty="0" err="1"/>
              <a:t>funkciók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b="1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19800" y="0"/>
            <a:ext cx="6172200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81C61F3F-1CE3-4223-8196-84EF085E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r="29656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5DD91C0-2F33-447F-B27B-BFDDD0AFF9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448550" y="873125"/>
            <a:ext cx="4743450" cy="4211638"/>
          </a:xfrm>
        </p:spPr>
        <p:txBody>
          <a:bodyPr anchor="ctr"/>
          <a:lstStyle/>
          <a:p>
            <a:pPr algn="l" eaLnBrk="1" hangingPunct="1"/>
            <a:r>
              <a:rPr lang="en-US" altLang="hu-HU" sz="8800" b="1" dirty="0"/>
              <a:t>X Bank …</a:t>
            </a:r>
            <a:br>
              <a:rPr lang="en-US" altLang="hu-HU" b="1" dirty="0"/>
            </a:br>
            <a:r>
              <a:rPr lang="hu-HU" altLang="hu-HU" sz="3200" b="1" dirty="0"/>
              <a:t> </a:t>
            </a:r>
            <a:br>
              <a:rPr lang="hu-HU" altLang="hu-HU" b="1" dirty="0"/>
            </a:br>
            <a:r>
              <a:rPr lang="en-US" altLang="hu-HU" sz="4000" b="1" dirty="0"/>
              <a:t>… your future bank!</a:t>
            </a:r>
          </a:p>
        </p:txBody>
      </p:sp>
      <p:sp>
        <p:nvSpPr>
          <p:cNvPr id="7" name="Dia számának helye 23">
            <a:extLst>
              <a:ext uri="{FF2B5EF4-FFF2-40B4-BE49-F238E27FC236}">
                <a16:creationId xmlns:a16="http://schemas.microsoft.com/office/drawing/2014/main" id="{C52B6980-4D1E-4452-85C7-097905D1A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24750" y="0"/>
            <a:ext cx="4667250" cy="3613150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87C9F724-B72A-4B42-BFF4-A68BF4E5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1" r="-4" b="-4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4250" y="3917950"/>
            <a:ext cx="3587750" cy="2940050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81C61F3F-1CE3-4223-8196-84EF085E9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r="18394" b="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1" name="Alcím 2">
            <a:extLst>
              <a:ext uri="{FF2B5EF4-FFF2-40B4-BE49-F238E27FC236}">
                <a16:creationId xmlns:a16="http://schemas.microsoft.com/office/drawing/2014/main" id="{C06D8720-D3B4-4A47-84F4-7DA2E3E1B3E4}"/>
              </a:ext>
            </a:extLst>
          </p:cNvPr>
          <p:cNvSpPr txBox="1">
            <a:spLocks/>
          </p:cNvSpPr>
          <p:nvPr/>
        </p:nvSpPr>
        <p:spPr>
          <a:xfrm>
            <a:off x="360363" y="962025"/>
            <a:ext cx="7142162" cy="493395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hu-HU" sz="4800" b="1" dirty="0"/>
              <a:t>Az alkalmazás szolgáltatásai</a:t>
            </a:r>
            <a:endParaRPr lang="en-US" sz="48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36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500" b="1" dirty="0"/>
              <a:t>Bankfiókok és bankautomaták adatai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500" b="1" dirty="0"/>
              <a:t>Valuta- és deviza árfolyamok</a:t>
            </a:r>
            <a:endParaRPr lang="en-US" sz="35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500" b="1" dirty="0"/>
              <a:t>Internetes </a:t>
            </a:r>
            <a:r>
              <a:rPr lang="hu-HU" sz="3500" b="1" dirty="0" err="1"/>
              <a:t>bankolás</a:t>
            </a:r>
            <a:endParaRPr lang="hu-HU" sz="35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500" b="1" dirty="0"/>
              <a:t>Reszponzív megjelenés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500" b="1" dirty="0"/>
              <a:t>Interaktív listák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3800" b="1" dirty="0"/>
          </a:p>
          <a:p>
            <a:pPr marL="228600" algn="l" fontAlgn="auto">
              <a:spcAft>
                <a:spcPts val="0"/>
              </a:spcAft>
              <a:defRPr/>
            </a:pPr>
            <a:endParaRPr lang="en-US" sz="38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b="1" dirty="0"/>
          </a:p>
        </p:txBody>
      </p:sp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8002DCC4-DF3F-494D-BADF-164635F80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24750" y="0"/>
            <a:ext cx="4667250" cy="3613150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81C61F3F-1CE3-4223-8196-84EF085E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16093" b="3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4250" y="3917950"/>
            <a:ext cx="3587750" cy="2940050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CD75122-9361-42E0-A669-65E61FFF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29" y="4495237"/>
            <a:ext cx="2586037" cy="3062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Alcím 2">
            <a:extLst>
              <a:ext uri="{FF2B5EF4-FFF2-40B4-BE49-F238E27FC236}">
                <a16:creationId xmlns:a16="http://schemas.microsoft.com/office/drawing/2014/main" id="{271E4BC4-60BA-4168-81F4-BA57B5758DC6}"/>
              </a:ext>
            </a:extLst>
          </p:cNvPr>
          <p:cNvSpPr txBox="1">
            <a:spLocks/>
          </p:cNvSpPr>
          <p:nvPr/>
        </p:nvSpPr>
        <p:spPr>
          <a:xfrm>
            <a:off x="360363" y="962025"/>
            <a:ext cx="7142162" cy="493395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hu-HU" sz="4400" b="1" dirty="0"/>
              <a:t>Biztonsági elemek</a:t>
            </a:r>
            <a:endParaRPr lang="en-US" sz="44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36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Jelszó változtatás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Felhasználó automatikus kiléptetése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Utolsó bejelentkezés nyilvántartása és megjelenítése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Törlés esetén megerősítő kérdés</a:t>
            </a:r>
          </a:p>
        </p:txBody>
      </p:sp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7835CCD8-83B4-4FBE-8BCA-0A29839E31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58434" y="6300788"/>
            <a:ext cx="2743200" cy="5572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l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24750" y="0"/>
            <a:ext cx="4667250" cy="3613150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EA0402-5843-4D53-BF9C-BE7205812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89850" y="0"/>
            <a:ext cx="4502150" cy="3448050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4250" y="3917950"/>
            <a:ext cx="3587750" cy="2940050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1B43EC4-7D6F-44CA-82DD-103883D23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69350" y="4081463"/>
            <a:ext cx="3422650" cy="2776537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222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CA29F1DC-0770-4A96-AC8B-FBFB751B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9436100" y="5057775"/>
            <a:ext cx="23939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Kép 19" descr="A képen állat látható&#10;&#10;Automatikusan generált leírás">
            <a:extLst>
              <a:ext uri="{FF2B5EF4-FFF2-40B4-BE49-F238E27FC236}">
                <a16:creationId xmlns:a16="http://schemas.microsoft.com/office/drawing/2014/main" id="{F76F8F37-65B5-404B-99C6-EE388F1D6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r="18394" b="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8" name="Ellipszis 27">
            <a:extLst>
              <a:ext uri="{FF2B5EF4-FFF2-40B4-BE49-F238E27FC236}">
                <a16:creationId xmlns:a16="http://schemas.microsoft.com/office/drawing/2014/main" id="{A889B89A-79C4-41F9-B4A0-EFA5F430A46D}"/>
              </a:ext>
            </a:extLst>
          </p:cNvPr>
          <p:cNvSpPr/>
          <p:nvPr/>
        </p:nvSpPr>
        <p:spPr>
          <a:xfrm>
            <a:off x="7615238" y="-1428750"/>
            <a:ext cx="5041900" cy="5041900"/>
          </a:xfrm>
          <a:prstGeom prst="ellipse">
            <a:avLst/>
          </a:prstGeom>
          <a:solidFill>
            <a:schemeClr val="tx1">
              <a:lumMod val="85000"/>
            </a:schemeClr>
          </a:solidFill>
          <a:ln w="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5AD05B0-7D20-471A-BA5D-D4A0A4258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8" y="-9525"/>
            <a:ext cx="3644900" cy="305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Alcím 2">
            <a:extLst>
              <a:ext uri="{FF2B5EF4-FFF2-40B4-BE49-F238E27FC236}">
                <a16:creationId xmlns:a16="http://schemas.microsoft.com/office/drawing/2014/main" id="{FC068E9D-3FAB-4E3F-9986-1CBBADCA389C}"/>
              </a:ext>
            </a:extLst>
          </p:cNvPr>
          <p:cNvSpPr txBox="1">
            <a:spLocks/>
          </p:cNvSpPr>
          <p:nvPr/>
        </p:nvSpPr>
        <p:spPr>
          <a:xfrm>
            <a:off x="360363" y="1079500"/>
            <a:ext cx="7883525" cy="4699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hu-HU" sz="4400" b="1" dirty="0"/>
              <a:t>Kényelmi funkciók</a:t>
            </a:r>
            <a:endParaRPr lang="en-US" sz="44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36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Oldalsó menü (elrejthető)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Interaktív listák</a:t>
            </a: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Felugró ablakok extra információkkal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Animált komponensek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3200" b="1" dirty="0"/>
              <a:t>Képernyőmérethez igazodó megjelenés és funkcionalitás</a:t>
            </a:r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3200" b="1" dirty="0"/>
          </a:p>
          <a:p>
            <a:pPr marL="457200" indent="-2286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b="1" dirty="0"/>
          </a:p>
        </p:txBody>
      </p:sp>
      <p:sp>
        <p:nvSpPr>
          <p:cNvPr id="14" name="Dia számának helye 23">
            <a:extLst>
              <a:ext uri="{FF2B5EF4-FFF2-40B4-BE49-F238E27FC236}">
                <a16:creationId xmlns:a16="http://schemas.microsoft.com/office/drawing/2014/main" id="{A005F1F2-F30C-409E-984D-69178896CE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23885E96-E40E-4378-B9FF-F6B18470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Bankfiókok és bankautomaták listája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0378" y="2650807"/>
            <a:ext cx="4888578" cy="3721101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Fiókok és ATM-ek elérhetőségei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Rendezési lehetőség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Szűrési lehetőség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Megjelenítés térképen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Aktuális nyitvatartási állapot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79" y="1054734"/>
            <a:ext cx="1439863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43790C9-389E-40F4-939B-DC949361D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558"/>
          <a:stretch/>
        </p:blipFill>
        <p:spPr>
          <a:xfrm>
            <a:off x="4553481" y="1624964"/>
            <a:ext cx="7486119" cy="4023996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4CE8F035-BD28-46F4-90CF-13C6D18794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</a:t>
            </a:fld>
            <a:r>
              <a:rPr lang="hu-HU" altLang="hu-HU"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75C9FE66-8A4C-4058-A48A-2A26D3A8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Valuta- és deviza árfolyamok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236" y="2693987"/>
            <a:ext cx="3941762" cy="34290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Naponta frissített árfolyamok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17 féle valuta és deviza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Utalásnál automatikus konverzió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86" y="1076323"/>
            <a:ext cx="1439862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83E7060B-AC05-4C68-9EA7-456462B868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316DC3B-42FC-079E-08FA-D96588B754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430"/>
          <a:stretch/>
        </p:blipFill>
        <p:spPr>
          <a:xfrm>
            <a:off x="174635" y="1718944"/>
            <a:ext cx="8034260" cy="4318637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1FEA1D72-B2B7-4AD2-B2FE-ACF65B1F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-793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Egyéb általános információk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6343"/>
            <a:ext cx="3886028" cy="3424238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Elérhetőségek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Kapcsolatba lépési lehetőségek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Jogi- és adatvédelmi tájékoztatók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Androidos alkalmazás ismertetése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82" y="972502"/>
            <a:ext cx="1439863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E31F0B24-242E-4B24-A031-227CEFEA3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8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B8D3B9F1-3F22-8B83-0E27-543EFCC3FF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" b="631"/>
          <a:stretch/>
        </p:blipFill>
        <p:spPr>
          <a:xfrm>
            <a:off x="4029560" y="1446847"/>
            <a:ext cx="8010040" cy="4305618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Kép 4" descr="A képen állat látható&#10;&#10;Automatikusan generált leírás">
            <a:extLst>
              <a:ext uri="{FF2B5EF4-FFF2-40B4-BE49-F238E27FC236}">
                <a16:creationId xmlns:a16="http://schemas.microsoft.com/office/drawing/2014/main" id="{BB45E9CE-4C9A-484F-81F2-7974084E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E494A5A6-CC0B-4E12-9BA1-F71177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38"/>
            <a:ext cx="12192000" cy="906463"/>
          </a:xfrm>
          <a:solidFill>
            <a:schemeClr val="tx1">
              <a:alpha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b="1" dirty="0">
                <a:solidFill>
                  <a:schemeClr val="bg1"/>
                </a:solidFill>
              </a:rPr>
              <a:t>Áttekintés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9D9680E4-3C5D-4F78-8558-2784866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120" y="2693984"/>
            <a:ext cx="3939702" cy="3483296"/>
          </a:xfrm>
        </p:spPr>
        <p:txBody>
          <a:bodyPr rtlCol="0"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Egy helyen áttekinthetjük: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Aktív bankszámláink adatait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Megtakarításainkat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hu-HU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Bankkártyáink adatait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76D79B-7930-45B2-8527-4154F76C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71" y="1076323"/>
            <a:ext cx="1439862" cy="1439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ia számának helye 23">
            <a:extLst>
              <a:ext uri="{FF2B5EF4-FFF2-40B4-BE49-F238E27FC236}">
                <a16:creationId xmlns:a16="http://schemas.microsoft.com/office/drawing/2014/main" id="{A9682DA8-B3D7-4192-9CB3-19163A5D5B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96400" y="6300788"/>
            <a:ext cx="2743200" cy="557212"/>
          </a:xfr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175623F-4C3F-47E2-8953-8B295EA0B50C}" type="slidenum">
              <a:rPr lang="hu-HU" altLang="hu-HU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9</a:t>
            </a:fld>
            <a:r>
              <a:rPr lang="hu-HU" altLang="hu-H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/18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hu-HU" altLang="hu-HU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4E07B5B-F6E8-46A6-1F85-02DCEF47C31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" b="508"/>
          <a:stretch/>
        </p:blipFill>
        <p:spPr>
          <a:xfrm>
            <a:off x="130584" y="1724024"/>
            <a:ext cx="8015358" cy="4308477"/>
          </a:xfrm>
          <a:prstGeom prst="roundRect">
            <a:avLst>
              <a:gd name="adj" fmla="val 0"/>
            </a:avLst>
          </a:prstGeom>
          <a:noFill/>
          <a:ln w="38100" cap="rnd" cmpd="thinThick">
            <a:noFill/>
            <a:round/>
          </a:ln>
          <a:effectLst>
            <a:reflection blurRad="12700" stA="28000" endPos="28000" dist="5000" dir="5400000" sy="-100000" algn="bl" rotWithShape="0"/>
          </a:effectLst>
          <a:scene3d>
            <a:camera prst="perspectiveFront" fov="0">
              <a:rot lat="0" lon="0" rev="0"/>
            </a:camera>
            <a:lightRig rig="glow" dir="t"/>
          </a:scene3d>
          <a:sp3d extrusionH="127000" contourW="31750" prstMaterial="dkEdge">
            <a:bevelT w="203200" h="82550" prst="coolSlant"/>
            <a:contourClr>
              <a:schemeClr val="accent3">
                <a:lumMod val="75000"/>
              </a:schemeClr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466</Words>
  <Application>Microsoft Office PowerPoint</Application>
  <PresentationFormat>Szélesvásznú</PresentationFormat>
  <Paragraphs>146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Office-téma</vt:lpstr>
      <vt:lpstr>PowerPoint-bemutató</vt:lpstr>
      <vt:lpstr>X Bank …   … your future bank!</vt:lpstr>
      <vt:lpstr>PowerPoint-bemutató</vt:lpstr>
      <vt:lpstr>PowerPoint-bemutató</vt:lpstr>
      <vt:lpstr>PowerPoint-bemutató</vt:lpstr>
      <vt:lpstr>Bankfiókok és bankautomaták listája</vt:lpstr>
      <vt:lpstr>Valuta- és deviza árfolyamok</vt:lpstr>
      <vt:lpstr>Egyéb általános információk</vt:lpstr>
      <vt:lpstr>Áttekintés</vt:lpstr>
      <vt:lpstr>Egyenleg lekérdezés</vt:lpstr>
      <vt:lpstr>Egyszeri átutalás</vt:lpstr>
      <vt:lpstr>Állandó megbízások</vt:lpstr>
      <vt:lpstr>Megtakarítások</vt:lpstr>
      <vt:lpstr>Számlatörténet</vt:lpstr>
      <vt:lpstr>Bankszámlakivonatok</vt:lpstr>
      <vt:lpstr>Bankkártyák kezelése</vt:lpstr>
      <vt:lpstr>Kedvezményezettek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 Verovszki</dc:creator>
  <cp:lastModifiedBy>Tamás Verovszki</cp:lastModifiedBy>
  <cp:revision>46</cp:revision>
  <dcterms:created xsi:type="dcterms:W3CDTF">2019-05-19T18:47:27Z</dcterms:created>
  <dcterms:modified xsi:type="dcterms:W3CDTF">2022-05-16T19:53:37Z</dcterms:modified>
</cp:coreProperties>
</file>